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66" r:id="rId3"/>
    <p:sldId id="273" r:id="rId4"/>
    <p:sldId id="258" r:id="rId5"/>
    <p:sldId id="264" r:id="rId6"/>
    <p:sldId id="262" r:id="rId7"/>
    <p:sldId id="260" r:id="rId8"/>
    <p:sldId id="261" r:id="rId9"/>
    <p:sldId id="259" r:id="rId10"/>
    <p:sldId id="257" r:id="rId11"/>
    <p:sldId id="263" r:id="rId12"/>
    <p:sldId id="265" r:id="rId13"/>
    <p:sldId id="267" r:id="rId14"/>
    <p:sldId id="268" r:id="rId15"/>
    <p:sldId id="269" r:id="rId16"/>
    <p:sldId id="270" r:id="rId17"/>
    <p:sldId id="271" r:id="rId18"/>
    <p:sldId id="272"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50" autoAdjust="0"/>
  </p:normalViewPr>
  <p:slideViewPr>
    <p:cSldViewPr>
      <p:cViewPr varScale="1">
        <p:scale>
          <a:sx n="53" d="100"/>
          <a:sy n="53" d="100"/>
        </p:scale>
        <p:origin x="-96" y="-3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C8514BF-EBE9-4E3D-8626-EE06AC99D1EA}" type="datetimeFigureOut">
              <a:rPr lang="en-US" smtClean="0"/>
              <a:t>3/23/2015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439E1BC-76CA-42A2-AB09-1A22186867AF}" type="slidenum">
              <a:rPr lang="en-US" smtClean="0"/>
              <a:t>‹#›</a:t>
            </a:fld>
            <a:endParaRPr lang="en-US"/>
          </a:p>
        </p:txBody>
      </p:sp>
    </p:spTree>
    <p:extLst>
      <p:ext uri="{BB962C8B-B14F-4D97-AF65-F5344CB8AC3E}">
        <p14:creationId xmlns:p14="http://schemas.microsoft.com/office/powerpoint/2010/main" val="27853869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C23B39-97C7-43A5-A518-0206B1CBB416}"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F642E-8EBC-46DE-ADFA-DDC3038F289E}" type="slidenum">
              <a:rPr lang="en-US" smtClean="0"/>
              <a:t>‹#›</a:t>
            </a:fld>
            <a:endParaRPr lang="en-US"/>
          </a:p>
        </p:txBody>
      </p:sp>
    </p:spTree>
    <p:extLst>
      <p:ext uri="{BB962C8B-B14F-4D97-AF65-F5344CB8AC3E}">
        <p14:creationId xmlns:p14="http://schemas.microsoft.com/office/powerpoint/2010/main" val="2394761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C23B39-97C7-43A5-A518-0206B1CBB416}"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F642E-8EBC-46DE-ADFA-DDC3038F289E}" type="slidenum">
              <a:rPr lang="en-US" smtClean="0"/>
              <a:t>‹#›</a:t>
            </a:fld>
            <a:endParaRPr lang="en-US"/>
          </a:p>
        </p:txBody>
      </p:sp>
    </p:spTree>
    <p:extLst>
      <p:ext uri="{BB962C8B-B14F-4D97-AF65-F5344CB8AC3E}">
        <p14:creationId xmlns:p14="http://schemas.microsoft.com/office/powerpoint/2010/main" val="1676929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C23B39-97C7-43A5-A518-0206B1CBB416}"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F642E-8EBC-46DE-ADFA-DDC3038F289E}" type="slidenum">
              <a:rPr lang="en-US" smtClean="0"/>
              <a:t>‹#›</a:t>
            </a:fld>
            <a:endParaRPr lang="en-US"/>
          </a:p>
        </p:txBody>
      </p:sp>
    </p:spTree>
    <p:extLst>
      <p:ext uri="{BB962C8B-B14F-4D97-AF65-F5344CB8AC3E}">
        <p14:creationId xmlns:p14="http://schemas.microsoft.com/office/powerpoint/2010/main" val="243969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C23B39-97C7-43A5-A518-0206B1CBB416}"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F642E-8EBC-46DE-ADFA-DDC3038F289E}" type="slidenum">
              <a:rPr lang="en-US" smtClean="0"/>
              <a:t>‹#›</a:t>
            </a:fld>
            <a:endParaRPr lang="en-US"/>
          </a:p>
        </p:txBody>
      </p:sp>
    </p:spTree>
    <p:extLst>
      <p:ext uri="{BB962C8B-B14F-4D97-AF65-F5344CB8AC3E}">
        <p14:creationId xmlns:p14="http://schemas.microsoft.com/office/powerpoint/2010/main" val="1779205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C23B39-97C7-43A5-A518-0206B1CBB416}" type="datetimeFigureOut">
              <a:rPr lang="en-US" smtClean="0"/>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2F642E-8EBC-46DE-ADFA-DDC3038F289E}" type="slidenum">
              <a:rPr lang="en-US" smtClean="0"/>
              <a:t>‹#›</a:t>
            </a:fld>
            <a:endParaRPr lang="en-US"/>
          </a:p>
        </p:txBody>
      </p:sp>
    </p:spTree>
    <p:extLst>
      <p:ext uri="{BB962C8B-B14F-4D97-AF65-F5344CB8AC3E}">
        <p14:creationId xmlns:p14="http://schemas.microsoft.com/office/powerpoint/2010/main" val="852869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C23B39-97C7-43A5-A518-0206B1CBB416}"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F642E-8EBC-46DE-ADFA-DDC3038F289E}" type="slidenum">
              <a:rPr lang="en-US" smtClean="0"/>
              <a:t>‹#›</a:t>
            </a:fld>
            <a:endParaRPr lang="en-US"/>
          </a:p>
        </p:txBody>
      </p:sp>
    </p:spTree>
    <p:extLst>
      <p:ext uri="{BB962C8B-B14F-4D97-AF65-F5344CB8AC3E}">
        <p14:creationId xmlns:p14="http://schemas.microsoft.com/office/powerpoint/2010/main" val="1171335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C23B39-97C7-43A5-A518-0206B1CBB416}" type="datetimeFigureOut">
              <a:rPr lang="en-US" smtClean="0"/>
              <a:t>3/23/2015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2F642E-8EBC-46DE-ADFA-DDC3038F289E}" type="slidenum">
              <a:rPr lang="en-US" smtClean="0"/>
              <a:t>‹#›</a:t>
            </a:fld>
            <a:endParaRPr lang="en-US"/>
          </a:p>
        </p:txBody>
      </p:sp>
    </p:spTree>
    <p:extLst>
      <p:ext uri="{BB962C8B-B14F-4D97-AF65-F5344CB8AC3E}">
        <p14:creationId xmlns:p14="http://schemas.microsoft.com/office/powerpoint/2010/main" val="258112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C23B39-97C7-43A5-A518-0206B1CBB416}" type="datetimeFigureOut">
              <a:rPr lang="en-US" smtClean="0"/>
              <a:t>3/23/2015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2F642E-8EBC-46DE-ADFA-DDC3038F289E}" type="slidenum">
              <a:rPr lang="en-US" smtClean="0"/>
              <a:t>‹#›</a:t>
            </a:fld>
            <a:endParaRPr lang="en-US"/>
          </a:p>
        </p:txBody>
      </p:sp>
    </p:spTree>
    <p:extLst>
      <p:ext uri="{BB962C8B-B14F-4D97-AF65-F5344CB8AC3E}">
        <p14:creationId xmlns:p14="http://schemas.microsoft.com/office/powerpoint/2010/main" val="110454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C23B39-97C7-43A5-A518-0206B1CBB416}" type="datetimeFigureOut">
              <a:rPr lang="en-US" smtClean="0"/>
              <a:t>3/23/2015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2F642E-8EBC-46DE-ADFA-DDC3038F289E}" type="slidenum">
              <a:rPr lang="en-US" smtClean="0"/>
              <a:t>‹#›</a:t>
            </a:fld>
            <a:endParaRPr lang="en-US"/>
          </a:p>
        </p:txBody>
      </p:sp>
    </p:spTree>
    <p:extLst>
      <p:ext uri="{BB962C8B-B14F-4D97-AF65-F5344CB8AC3E}">
        <p14:creationId xmlns:p14="http://schemas.microsoft.com/office/powerpoint/2010/main" val="103805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C23B39-97C7-43A5-A518-0206B1CBB416}"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F642E-8EBC-46DE-ADFA-DDC3038F289E}" type="slidenum">
              <a:rPr lang="en-US" smtClean="0"/>
              <a:t>‹#›</a:t>
            </a:fld>
            <a:endParaRPr lang="en-US"/>
          </a:p>
        </p:txBody>
      </p:sp>
    </p:spTree>
    <p:extLst>
      <p:ext uri="{BB962C8B-B14F-4D97-AF65-F5344CB8AC3E}">
        <p14:creationId xmlns:p14="http://schemas.microsoft.com/office/powerpoint/2010/main" val="201247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C23B39-97C7-43A5-A518-0206B1CBB416}" type="datetimeFigureOut">
              <a:rPr lang="en-US" smtClean="0"/>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2F642E-8EBC-46DE-ADFA-DDC3038F289E}" type="slidenum">
              <a:rPr lang="en-US" smtClean="0"/>
              <a:t>‹#›</a:t>
            </a:fld>
            <a:endParaRPr lang="en-US"/>
          </a:p>
        </p:txBody>
      </p:sp>
    </p:spTree>
    <p:extLst>
      <p:ext uri="{BB962C8B-B14F-4D97-AF65-F5344CB8AC3E}">
        <p14:creationId xmlns:p14="http://schemas.microsoft.com/office/powerpoint/2010/main" val="395059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23B39-97C7-43A5-A518-0206B1CBB416}" type="datetimeFigureOut">
              <a:rPr lang="en-US" smtClean="0"/>
              <a:t>3/23/2015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F642E-8EBC-46DE-ADFA-DDC3038F289E}" type="slidenum">
              <a:rPr lang="en-US" smtClean="0"/>
              <a:t>‹#›</a:t>
            </a:fld>
            <a:endParaRPr lang="en-US"/>
          </a:p>
        </p:txBody>
      </p:sp>
    </p:spTree>
    <p:extLst>
      <p:ext uri="{BB962C8B-B14F-4D97-AF65-F5344CB8AC3E}">
        <p14:creationId xmlns:p14="http://schemas.microsoft.com/office/powerpoint/2010/main" val="503562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Democracy vs. Communism</a:t>
            </a:r>
            <a:endParaRPr lang="en-US" dirty="0"/>
          </a:p>
        </p:txBody>
      </p:sp>
      <p:sp>
        <p:nvSpPr>
          <p:cNvPr id="3" name="Subtitle 2"/>
          <p:cNvSpPr>
            <a:spLocks noGrp="1"/>
          </p:cNvSpPr>
          <p:nvPr>
            <p:ph type="subTitle" idx="1"/>
          </p:nvPr>
        </p:nvSpPr>
        <p:spPr/>
        <p:txBody>
          <a:bodyPr/>
          <a:lstStyle/>
          <a:p>
            <a:r>
              <a:rPr lang="en-US" dirty="0" smtClean="0"/>
              <a:t>USA vs. USSR</a:t>
            </a:r>
          </a:p>
        </p:txBody>
      </p:sp>
    </p:spTree>
    <p:extLst>
      <p:ext uri="{BB962C8B-B14F-4D97-AF65-F5344CB8AC3E}">
        <p14:creationId xmlns:p14="http://schemas.microsoft.com/office/powerpoint/2010/main" val="4223974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3841"/>
            <a:ext cx="8153400" cy="3631763"/>
          </a:xfrm>
          <a:prstGeom prst="rect">
            <a:avLst/>
          </a:prstGeom>
        </p:spPr>
        <p:txBody>
          <a:bodyPr wrap="square">
            <a:spAutoFit/>
          </a:bodyPr>
          <a:lstStyle/>
          <a:p>
            <a:pPr algn="ctr"/>
            <a:r>
              <a:rPr lang="en-US" sz="11500" dirty="0" smtClean="0"/>
              <a:t>Government of the people</a:t>
            </a:r>
          </a:p>
        </p:txBody>
      </p:sp>
    </p:spTree>
    <p:extLst>
      <p:ext uri="{BB962C8B-B14F-4D97-AF65-F5344CB8AC3E}">
        <p14:creationId xmlns:p14="http://schemas.microsoft.com/office/powerpoint/2010/main" val="201705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00200"/>
            <a:ext cx="8686800" cy="3631763"/>
          </a:xfrm>
          <a:prstGeom prst="rect">
            <a:avLst/>
          </a:prstGeom>
        </p:spPr>
        <p:txBody>
          <a:bodyPr wrap="square">
            <a:spAutoFit/>
          </a:bodyPr>
          <a:lstStyle/>
          <a:p>
            <a:pPr algn="ctr"/>
            <a:r>
              <a:rPr lang="en-US" sz="11500" dirty="0" smtClean="0"/>
              <a:t>Involved in Space Race</a:t>
            </a:r>
          </a:p>
        </p:txBody>
      </p:sp>
    </p:spTree>
    <p:extLst>
      <p:ext uri="{BB962C8B-B14F-4D97-AF65-F5344CB8AC3E}">
        <p14:creationId xmlns:p14="http://schemas.microsoft.com/office/powerpoint/2010/main" val="2726198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7171194"/>
          </a:xfrm>
          <a:prstGeom prst="rect">
            <a:avLst/>
          </a:prstGeom>
        </p:spPr>
        <p:txBody>
          <a:bodyPr wrap="square">
            <a:spAutoFit/>
          </a:bodyPr>
          <a:lstStyle/>
          <a:p>
            <a:pPr algn="ctr"/>
            <a:r>
              <a:rPr lang="en-US" sz="11500" dirty="0" smtClean="0"/>
              <a:t>Competed for dominance in other countries</a:t>
            </a:r>
            <a:endParaRPr lang="en-US" sz="11500" dirty="0"/>
          </a:p>
        </p:txBody>
      </p:sp>
    </p:spTree>
    <p:extLst>
      <p:ext uri="{BB962C8B-B14F-4D97-AF65-F5344CB8AC3E}">
        <p14:creationId xmlns:p14="http://schemas.microsoft.com/office/powerpoint/2010/main" val="3304053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Communism</a:t>
            </a:r>
            <a:endParaRPr lang="en-US" dirty="0"/>
          </a:p>
        </p:txBody>
      </p:sp>
      <p:sp>
        <p:nvSpPr>
          <p:cNvPr id="8" name="Content Placeholder 7"/>
          <p:cNvSpPr>
            <a:spLocks noGrp="1"/>
          </p:cNvSpPr>
          <p:nvPr>
            <p:ph idx="1"/>
          </p:nvPr>
        </p:nvSpPr>
        <p:spPr/>
        <p:txBody>
          <a:bodyPr>
            <a:normAutofit fontScale="77500" lnSpcReduction="20000"/>
          </a:bodyPr>
          <a:lstStyle/>
          <a:p>
            <a:r>
              <a:rPr lang="en-US" dirty="0" smtClean="0"/>
              <a:t>Karl Marx Founder</a:t>
            </a:r>
          </a:p>
          <a:p>
            <a:pPr lvl="1"/>
            <a:r>
              <a:rPr lang="en-US" dirty="0" smtClean="0"/>
              <a:t>No private property</a:t>
            </a:r>
          </a:p>
          <a:p>
            <a:pPr lvl="1"/>
            <a:r>
              <a:rPr lang="en-US" dirty="0" smtClean="0"/>
              <a:t>A single central bank</a:t>
            </a:r>
          </a:p>
          <a:p>
            <a:pPr lvl="1"/>
            <a:r>
              <a:rPr lang="en-US" dirty="0" smtClean="0"/>
              <a:t>High income tax that would rise significantly as you made more</a:t>
            </a:r>
          </a:p>
          <a:p>
            <a:pPr lvl="1"/>
            <a:r>
              <a:rPr lang="en-US" dirty="0" smtClean="0"/>
              <a:t>All property rights would be confiscated</a:t>
            </a:r>
          </a:p>
          <a:p>
            <a:pPr lvl="1"/>
            <a:r>
              <a:rPr lang="en-US" dirty="0" smtClean="0"/>
              <a:t>No inheritance rights</a:t>
            </a:r>
          </a:p>
          <a:p>
            <a:pPr lvl="1"/>
            <a:r>
              <a:rPr lang="en-US" dirty="0" smtClean="0"/>
              <a:t>The government would own and control all communication and transportation</a:t>
            </a:r>
          </a:p>
          <a:p>
            <a:pPr lvl="1"/>
            <a:r>
              <a:rPr lang="en-US" dirty="0" smtClean="0"/>
              <a:t>The government would own and control all education</a:t>
            </a:r>
          </a:p>
          <a:p>
            <a:pPr lvl="1"/>
            <a:r>
              <a:rPr lang="en-US" dirty="0" smtClean="0"/>
              <a:t>The government would own and control factories and agriculture</a:t>
            </a:r>
          </a:p>
          <a:p>
            <a:pPr lvl="1"/>
            <a:r>
              <a:rPr lang="en-US" dirty="0" smtClean="0"/>
              <a:t>Farming and regional planning would be run by the government</a:t>
            </a:r>
          </a:p>
          <a:p>
            <a:pPr lvl="1"/>
            <a:r>
              <a:rPr lang="en-US" dirty="0" smtClean="0"/>
              <a:t>The government would tightly control labor</a:t>
            </a:r>
          </a:p>
          <a:p>
            <a:endParaRPr lang="en-US" dirty="0"/>
          </a:p>
        </p:txBody>
      </p:sp>
      <p:pic>
        <p:nvPicPr>
          <p:cNvPr id="1026" name="Picture 2" descr="Symbol of communism in Russ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650" y="-165990588"/>
            <a:ext cx="1924050" cy="192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131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Results of Communism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actual results of communist governments have been nothing like the theories of Marxism. The low class people that were supposed to be helped by Marxism, were treated horribly by the leaders of the government. For example, it is estimated that Soviet Union leader Joseph Stalin had over 40 million people murdered for the "good of the state". Stalin created labor camps for anyone who disagreed with the government. He even created famines in order to break the will of the people and gain total control.</a:t>
            </a:r>
          </a:p>
          <a:p>
            <a:endParaRPr lang="en-US" dirty="0" smtClean="0"/>
          </a:p>
          <a:p>
            <a:r>
              <a:rPr lang="en-US" dirty="0" smtClean="0"/>
              <a:t>Communist states generally have much less freedom. They prevent the practice of religion, order certain people to work certain jobs, and prevent people from moving around or moving to other countries. People lose all rights to ownership and government officials become incredibly powerful. </a:t>
            </a:r>
            <a:endParaRPr lang="en-US" dirty="0"/>
          </a:p>
        </p:txBody>
      </p:sp>
    </p:spTree>
    <p:extLst>
      <p:ext uri="{BB962C8B-B14F-4D97-AF65-F5344CB8AC3E}">
        <p14:creationId xmlns:p14="http://schemas.microsoft.com/office/powerpoint/2010/main" val="2730101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Communist Countries</a:t>
            </a:r>
            <a:endParaRPr lang="en-US" dirty="0"/>
          </a:p>
        </p:txBody>
      </p:sp>
      <p:sp>
        <p:nvSpPr>
          <p:cNvPr id="3" name="Content Placeholder 2"/>
          <p:cNvSpPr>
            <a:spLocks noGrp="1"/>
          </p:cNvSpPr>
          <p:nvPr>
            <p:ph idx="1"/>
          </p:nvPr>
        </p:nvSpPr>
        <p:spPr/>
        <p:txBody>
          <a:bodyPr/>
          <a:lstStyle/>
          <a:p>
            <a:r>
              <a:rPr lang="en-US" dirty="0" smtClean="0"/>
              <a:t>Russia</a:t>
            </a:r>
          </a:p>
          <a:p>
            <a:r>
              <a:rPr lang="en-US" dirty="0" smtClean="0"/>
              <a:t>China</a:t>
            </a:r>
          </a:p>
          <a:p>
            <a:r>
              <a:rPr lang="en-US" dirty="0" smtClean="0"/>
              <a:t>Cuba</a:t>
            </a:r>
          </a:p>
          <a:p>
            <a:r>
              <a:rPr lang="en-US" dirty="0" smtClean="0"/>
              <a:t>Vietnam</a:t>
            </a:r>
          </a:p>
          <a:p>
            <a:r>
              <a:rPr lang="en-US" dirty="0" smtClean="0"/>
              <a:t>North Korea</a:t>
            </a:r>
          </a:p>
          <a:p>
            <a:r>
              <a:rPr lang="en-US" dirty="0" smtClean="0"/>
              <a:t>Laos</a:t>
            </a:r>
            <a:endParaRPr lang="en-US" dirty="0"/>
          </a:p>
        </p:txBody>
      </p:sp>
    </p:spTree>
    <p:extLst>
      <p:ext uri="{BB962C8B-B14F-4D97-AF65-F5344CB8AC3E}">
        <p14:creationId xmlns:p14="http://schemas.microsoft.com/office/powerpoint/2010/main" val="4146771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Democracy</a:t>
            </a:r>
            <a:endParaRPr lang="en-US" dirty="0"/>
          </a:p>
        </p:txBody>
      </p:sp>
      <p:sp>
        <p:nvSpPr>
          <p:cNvPr id="3" name="Content Placeholder 2"/>
          <p:cNvSpPr>
            <a:spLocks noGrp="1"/>
          </p:cNvSpPr>
          <p:nvPr>
            <p:ph sz="half" idx="1"/>
          </p:nvPr>
        </p:nvSpPr>
        <p:spPr>
          <a:xfrm>
            <a:off x="152400" y="1600200"/>
            <a:ext cx="4343400" cy="5029200"/>
          </a:xfrm>
        </p:spPr>
        <p:txBody>
          <a:bodyPr>
            <a:normAutofit fontScale="92500" lnSpcReduction="10000"/>
          </a:bodyPr>
          <a:lstStyle/>
          <a:p>
            <a:r>
              <a:rPr lang="en-US" dirty="0" smtClean="0"/>
              <a:t>Representative - This is where the people elect representatives to run the government. Another name for this type of democracy is a democratic republic. The United States is a representative democracy. The citizens elect representatives such as the president, members of congress, and senators to run the government. </a:t>
            </a:r>
          </a:p>
        </p:txBody>
      </p:sp>
      <p:sp>
        <p:nvSpPr>
          <p:cNvPr id="4" name="Content Placeholder 3"/>
          <p:cNvSpPr>
            <a:spLocks noGrp="1"/>
          </p:cNvSpPr>
          <p:nvPr>
            <p:ph sz="half" idx="2"/>
          </p:nvPr>
        </p:nvSpPr>
        <p:spPr>
          <a:xfrm>
            <a:off x="4419600" y="1600200"/>
            <a:ext cx="4724400" cy="5105400"/>
          </a:xfrm>
        </p:spPr>
        <p:txBody>
          <a:bodyPr>
            <a:normAutofit fontScale="92500" lnSpcReduction="10000"/>
          </a:bodyPr>
          <a:lstStyle/>
          <a:p>
            <a:r>
              <a:rPr lang="en-US" dirty="0" smtClean="0"/>
              <a:t>A democracy is a government run by the people. Each citizen has a say (or vote) in how the government is run.</a:t>
            </a:r>
          </a:p>
          <a:p>
            <a:r>
              <a:rPr lang="en-US" dirty="0" smtClean="0"/>
              <a:t>Characteristics:</a:t>
            </a:r>
          </a:p>
          <a:p>
            <a:pPr lvl="1"/>
            <a:r>
              <a:rPr lang="en-US" dirty="0" smtClean="0"/>
              <a:t>Citizens Rule</a:t>
            </a:r>
          </a:p>
          <a:p>
            <a:pPr lvl="1"/>
            <a:r>
              <a:rPr lang="en-US" dirty="0" smtClean="0"/>
              <a:t>Free Elections</a:t>
            </a:r>
          </a:p>
          <a:p>
            <a:pPr lvl="1"/>
            <a:r>
              <a:rPr lang="en-US" dirty="0" smtClean="0"/>
              <a:t>Majority Rule with Individual Rights</a:t>
            </a:r>
          </a:p>
          <a:p>
            <a:pPr lvl="1"/>
            <a:r>
              <a:rPr lang="en-US" dirty="0" smtClean="0"/>
              <a:t>Limitations on Lawmakers</a:t>
            </a:r>
          </a:p>
          <a:p>
            <a:pPr lvl="1"/>
            <a:r>
              <a:rPr lang="en-US" dirty="0" smtClean="0"/>
              <a:t>Citizen Participation</a:t>
            </a:r>
            <a:endParaRPr lang="en-US" dirty="0"/>
          </a:p>
        </p:txBody>
      </p:sp>
    </p:spTree>
    <p:extLst>
      <p:ext uri="{BB962C8B-B14F-4D97-AF65-F5344CB8AC3E}">
        <p14:creationId xmlns:p14="http://schemas.microsoft.com/office/powerpoint/2010/main" val="561846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Democracies in Reality</a:t>
            </a:r>
            <a:endParaRPr lang="en-US" dirty="0"/>
          </a:p>
        </p:txBody>
      </p:sp>
      <p:sp>
        <p:nvSpPr>
          <p:cNvPr id="3" name="Content Placeholder 2"/>
          <p:cNvSpPr>
            <a:spLocks noGrp="1"/>
          </p:cNvSpPr>
          <p:nvPr>
            <p:ph idx="1"/>
          </p:nvPr>
        </p:nvSpPr>
        <p:spPr>
          <a:xfrm>
            <a:off x="152400" y="1295400"/>
            <a:ext cx="8839200" cy="5562600"/>
          </a:xfrm>
        </p:spPr>
        <p:txBody>
          <a:bodyPr>
            <a:normAutofit fontScale="70000" lnSpcReduction="20000"/>
          </a:bodyPr>
          <a:lstStyle/>
          <a:p>
            <a:r>
              <a:rPr lang="en-US" dirty="0" smtClean="0"/>
              <a:t>While democracy may sound like the perfect form of government, like all governments, it has its issues in reality. Some criticisms of democracies include:</a:t>
            </a:r>
          </a:p>
          <a:p>
            <a:pPr lvl="1"/>
            <a:r>
              <a:rPr lang="en-US" dirty="0" smtClean="0"/>
              <a:t>Only the very wealthy can afford to run for office, leaving the real power in the hands of the rich.</a:t>
            </a:r>
          </a:p>
          <a:p>
            <a:pPr lvl="1"/>
            <a:r>
              <a:rPr lang="en-US" dirty="0" smtClean="0"/>
              <a:t>Voters are often uninformed and don't understand what they are voting for.</a:t>
            </a:r>
          </a:p>
          <a:p>
            <a:pPr lvl="1"/>
            <a:r>
              <a:rPr lang="en-US" dirty="0" smtClean="0"/>
              <a:t>Two party systems (like in the United States) give voters few choices on issues.</a:t>
            </a:r>
          </a:p>
          <a:p>
            <a:pPr lvl="1"/>
            <a:r>
              <a:rPr lang="en-US" dirty="0" smtClean="0"/>
              <a:t>The large bureaucracy of democracies can be inefficient and decisions can take a long time.</a:t>
            </a:r>
          </a:p>
          <a:p>
            <a:pPr lvl="1"/>
            <a:r>
              <a:rPr lang="en-US" dirty="0" smtClean="0"/>
              <a:t>Internal corruption can limit the fairness of elections and the power of the people.</a:t>
            </a:r>
          </a:p>
          <a:p>
            <a:r>
              <a:rPr lang="en-US" dirty="0" smtClean="0"/>
              <a:t>However, despite the issues of democracy, it has proven to be one of the fairest and most efficient forms of modern government in the world today. People living in democratic governments tend to have more freedoms, protections, and a higher standard of living than in other forms of government. </a:t>
            </a:r>
          </a:p>
        </p:txBody>
      </p:sp>
    </p:spTree>
    <p:extLst>
      <p:ext uri="{BB962C8B-B14F-4D97-AF65-F5344CB8AC3E}">
        <p14:creationId xmlns:p14="http://schemas.microsoft.com/office/powerpoint/2010/main" val="2243779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US a Democracy?</a:t>
            </a:r>
            <a:endParaRPr lang="en-US" dirty="0"/>
          </a:p>
        </p:txBody>
      </p:sp>
      <p:sp>
        <p:nvSpPr>
          <p:cNvPr id="3" name="Content Placeholder 2"/>
          <p:cNvSpPr>
            <a:spLocks noGrp="1"/>
          </p:cNvSpPr>
          <p:nvPr>
            <p:ph idx="1"/>
          </p:nvPr>
        </p:nvSpPr>
        <p:spPr/>
        <p:txBody>
          <a:bodyPr/>
          <a:lstStyle/>
          <a:p>
            <a:r>
              <a:rPr lang="en-US" dirty="0" smtClean="0"/>
              <a:t>The United States is an indirect democracy or a republic. While each citizen only has a small say, they do have some say in how the government is run and who runs the government. </a:t>
            </a:r>
            <a:endParaRPr lang="en-US" dirty="0"/>
          </a:p>
        </p:txBody>
      </p:sp>
    </p:spTree>
    <p:extLst>
      <p:ext uri="{BB962C8B-B14F-4D97-AF65-F5344CB8AC3E}">
        <p14:creationId xmlns:p14="http://schemas.microsoft.com/office/powerpoint/2010/main" val="24232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 vs USSR</a:t>
            </a:r>
            <a:endParaRPr lang="en-US" dirty="0"/>
          </a:p>
        </p:txBody>
      </p:sp>
      <p:sp>
        <p:nvSpPr>
          <p:cNvPr id="3" name="Text Placeholder 2"/>
          <p:cNvSpPr>
            <a:spLocks noGrp="1"/>
          </p:cNvSpPr>
          <p:nvPr>
            <p:ph type="body" idx="1"/>
          </p:nvPr>
        </p:nvSpPr>
        <p:spPr/>
        <p:txBody>
          <a:bodyPr/>
          <a:lstStyle/>
          <a:p>
            <a:r>
              <a:rPr lang="en-US" dirty="0" smtClean="0"/>
              <a:t>Democracy</a:t>
            </a:r>
            <a:endParaRPr lang="en-US" dirty="0"/>
          </a:p>
        </p:txBody>
      </p:sp>
      <p:sp>
        <p:nvSpPr>
          <p:cNvPr id="4" name="Content Placeholder 3"/>
          <p:cNvSpPr>
            <a:spLocks noGrp="1"/>
          </p:cNvSpPr>
          <p:nvPr>
            <p:ph sz="half" idx="2"/>
          </p:nvPr>
        </p:nvSpPr>
        <p:spPr/>
        <p:txBody>
          <a:bodyPr/>
          <a:lstStyle/>
          <a:p>
            <a:r>
              <a:rPr lang="en-US" dirty="0" smtClean="0"/>
              <a:t>a government in which the people have the power to make political decisions</a:t>
            </a:r>
          </a:p>
          <a:p>
            <a:r>
              <a:rPr lang="en-US" dirty="0" smtClean="0"/>
              <a:t>Two forms:</a:t>
            </a:r>
          </a:p>
          <a:p>
            <a:pPr lvl="1"/>
            <a:r>
              <a:rPr lang="en-US" dirty="0" smtClean="0"/>
              <a:t>Direct</a:t>
            </a:r>
          </a:p>
          <a:p>
            <a:pPr lvl="1"/>
            <a:r>
              <a:rPr lang="en-US" smtClean="0"/>
              <a:t>Representative</a:t>
            </a:r>
            <a:endParaRPr lang="en-US" dirty="0"/>
          </a:p>
        </p:txBody>
      </p:sp>
      <p:sp>
        <p:nvSpPr>
          <p:cNvPr id="5" name="Text Placeholder 4"/>
          <p:cNvSpPr>
            <a:spLocks noGrp="1"/>
          </p:cNvSpPr>
          <p:nvPr>
            <p:ph type="body" sz="quarter" idx="3"/>
          </p:nvPr>
        </p:nvSpPr>
        <p:spPr/>
        <p:txBody>
          <a:bodyPr/>
          <a:lstStyle/>
          <a:p>
            <a:r>
              <a:rPr lang="en-US" dirty="0" smtClean="0"/>
              <a:t>Communism</a:t>
            </a:r>
            <a:endParaRPr lang="en-US" dirty="0"/>
          </a:p>
        </p:txBody>
      </p:sp>
      <p:sp>
        <p:nvSpPr>
          <p:cNvPr id="6" name="Content Placeholder 5"/>
          <p:cNvSpPr>
            <a:spLocks noGrp="1"/>
          </p:cNvSpPr>
          <p:nvPr>
            <p:ph sz="quarter" idx="4"/>
          </p:nvPr>
        </p:nvSpPr>
        <p:spPr/>
        <p:txBody>
          <a:bodyPr/>
          <a:lstStyle/>
          <a:p>
            <a:r>
              <a:rPr lang="en-US" dirty="0" smtClean="0"/>
              <a:t>Its goal is to form a society where everything is shared equally.</a:t>
            </a:r>
          </a:p>
          <a:p>
            <a:r>
              <a:rPr lang="en-US" dirty="0" smtClean="0"/>
              <a:t>A form of totalitarianism government</a:t>
            </a:r>
          </a:p>
          <a:p>
            <a:pPr lvl="1"/>
            <a:r>
              <a:rPr lang="en-US" dirty="0" smtClean="0"/>
              <a:t>Political system in which the state holds total authority over society and seeks to control all aspects of public and private life wherever possible</a:t>
            </a:r>
            <a:endParaRPr lang="en-US" dirty="0"/>
          </a:p>
        </p:txBody>
      </p:sp>
    </p:spTree>
    <p:extLst>
      <p:ext uri="{BB962C8B-B14F-4D97-AF65-F5344CB8AC3E}">
        <p14:creationId xmlns:p14="http://schemas.microsoft.com/office/powerpoint/2010/main" val="3342047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Capitalism</a:t>
            </a:r>
          </a:p>
          <a:p>
            <a:pPr lvl="1"/>
            <a:r>
              <a:rPr lang="en-US" dirty="0" smtClean="0"/>
              <a:t>Country’s trade and industry are controlled by private owners for profit, rather than by the state</a:t>
            </a:r>
          </a:p>
          <a:p>
            <a:r>
              <a:rPr lang="en-US" dirty="0" smtClean="0"/>
              <a:t>Command Economy</a:t>
            </a:r>
          </a:p>
          <a:p>
            <a:pPr lvl="1"/>
            <a:r>
              <a:rPr lang="en-US" dirty="0" smtClean="0"/>
              <a:t>Where the main economic decisions are taken by a central body (usually the government)</a:t>
            </a:r>
          </a:p>
          <a:p>
            <a:r>
              <a:rPr lang="en-US" dirty="0" smtClean="0"/>
              <a:t>Free-Market Economy</a:t>
            </a:r>
          </a:p>
          <a:p>
            <a:pPr lvl="1"/>
            <a:r>
              <a:rPr lang="en-US" dirty="0" smtClean="0"/>
              <a:t>A capitalistic economy win which there is free competition and prices are determined by the interaction of supply and demand</a:t>
            </a:r>
          </a:p>
        </p:txBody>
      </p:sp>
    </p:spTree>
    <p:extLst>
      <p:ext uri="{BB962C8B-B14F-4D97-AF65-F5344CB8AC3E}">
        <p14:creationId xmlns:p14="http://schemas.microsoft.com/office/powerpoint/2010/main" val="278848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42121"/>
            <a:ext cx="8305800" cy="5401479"/>
          </a:xfrm>
          <a:prstGeom prst="rect">
            <a:avLst/>
          </a:prstGeom>
        </p:spPr>
        <p:txBody>
          <a:bodyPr wrap="square">
            <a:spAutoFit/>
          </a:bodyPr>
          <a:lstStyle/>
          <a:p>
            <a:pPr algn="ctr"/>
            <a:r>
              <a:rPr lang="en-US" sz="11500" dirty="0" smtClean="0"/>
              <a:t>Has different economic classes</a:t>
            </a:r>
          </a:p>
        </p:txBody>
      </p:sp>
    </p:spTree>
    <p:extLst>
      <p:ext uri="{BB962C8B-B14F-4D97-AF65-F5344CB8AC3E}">
        <p14:creationId xmlns:p14="http://schemas.microsoft.com/office/powerpoint/2010/main" val="138538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18321"/>
            <a:ext cx="8763000" cy="5401479"/>
          </a:xfrm>
          <a:prstGeom prst="rect">
            <a:avLst/>
          </a:prstGeom>
        </p:spPr>
        <p:txBody>
          <a:bodyPr wrap="square">
            <a:spAutoFit/>
          </a:bodyPr>
          <a:lstStyle/>
          <a:p>
            <a:pPr algn="ctr"/>
            <a:r>
              <a:rPr lang="en-US" sz="11500" dirty="0" smtClean="0"/>
              <a:t>Participated in Yalta Conference</a:t>
            </a:r>
          </a:p>
        </p:txBody>
      </p:sp>
    </p:spTree>
    <p:extLst>
      <p:ext uri="{BB962C8B-B14F-4D97-AF65-F5344CB8AC3E}">
        <p14:creationId xmlns:p14="http://schemas.microsoft.com/office/powerpoint/2010/main" val="1137539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18321"/>
            <a:ext cx="8686799" cy="5401479"/>
          </a:xfrm>
          <a:prstGeom prst="rect">
            <a:avLst/>
          </a:prstGeom>
        </p:spPr>
        <p:txBody>
          <a:bodyPr wrap="square">
            <a:spAutoFit/>
          </a:bodyPr>
          <a:lstStyle/>
          <a:p>
            <a:pPr algn="ctr"/>
            <a:r>
              <a:rPr lang="en-US" sz="11500" dirty="0" smtClean="0"/>
              <a:t>No Freedom of the Press or Speech</a:t>
            </a:r>
          </a:p>
        </p:txBody>
      </p:sp>
    </p:spTree>
    <p:extLst>
      <p:ext uri="{BB962C8B-B14F-4D97-AF65-F5344CB8AC3E}">
        <p14:creationId xmlns:p14="http://schemas.microsoft.com/office/powerpoint/2010/main" val="613156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610600" cy="3631763"/>
          </a:xfrm>
          <a:prstGeom prst="rect">
            <a:avLst/>
          </a:prstGeom>
        </p:spPr>
        <p:txBody>
          <a:bodyPr wrap="square">
            <a:spAutoFit/>
          </a:bodyPr>
          <a:lstStyle/>
          <a:p>
            <a:pPr algn="ctr"/>
            <a:r>
              <a:rPr lang="en-US" sz="11500" dirty="0" smtClean="0"/>
              <a:t>Classless society</a:t>
            </a:r>
          </a:p>
        </p:txBody>
      </p:sp>
    </p:spTree>
    <p:extLst>
      <p:ext uri="{BB962C8B-B14F-4D97-AF65-F5344CB8AC3E}">
        <p14:creationId xmlns:p14="http://schemas.microsoft.com/office/powerpoint/2010/main" val="2756397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600200"/>
            <a:ext cx="8610600" cy="3631763"/>
          </a:xfrm>
          <a:prstGeom prst="rect">
            <a:avLst/>
          </a:prstGeom>
        </p:spPr>
        <p:txBody>
          <a:bodyPr wrap="square">
            <a:spAutoFit/>
          </a:bodyPr>
          <a:lstStyle/>
          <a:p>
            <a:pPr algn="ctr"/>
            <a:r>
              <a:rPr lang="en-US" sz="11500" dirty="0" smtClean="0"/>
              <a:t>Had Satellite Nations</a:t>
            </a:r>
          </a:p>
        </p:txBody>
      </p:sp>
    </p:spTree>
    <p:extLst>
      <p:ext uri="{BB962C8B-B14F-4D97-AF65-F5344CB8AC3E}">
        <p14:creationId xmlns:p14="http://schemas.microsoft.com/office/powerpoint/2010/main" val="1636280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727" y="1600200"/>
            <a:ext cx="8534400" cy="3631763"/>
          </a:xfrm>
          <a:prstGeom prst="rect">
            <a:avLst/>
          </a:prstGeom>
        </p:spPr>
        <p:txBody>
          <a:bodyPr wrap="square">
            <a:spAutoFit/>
          </a:bodyPr>
          <a:lstStyle/>
          <a:p>
            <a:pPr algn="ctr"/>
            <a:r>
              <a:rPr lang="en-US" sz="11500" dirty="0" smtClean="0"/>
              <a:t>Freedom of the Press</a:t>
            </a:r>
          </a:p>
        </p:txBody>
      </p:sp>
    </p:spTree>
    <p:extLst>
      <p:ext uri="{BB962C8B-B14F-4D97-AF65-F5344CB8AC3E}">
        <p14:creationId xmlns:p14="http://schemas.microsoft.com/office/powerpoint/2010/main" val="3281630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39</TotalTime>
  <Words>708</Words>
  <Application>Microsoft Office PowerPoint</Application>
  <PresentationFormat>On-screen Show (4:3)</PresentationFormat>
  <Paragraphs>70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Democracy vs. Communism</vt:lpstr>
      <vt:lpstr>USA vs USSR</vt:lpstr>
      <vt:lpstr>Economy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Communism</vt:lpstr>
      <vt:lpstr>Actual Results of Communism</vt:lpstr>
      <vt:lpstr>Communist Countries</vt:lpstr>
      <vt:lpstr>Democracy</vt:lpstr>
      <vt:lpstr>Democracies in Reality</vt:lpstr>
      <vt:lpstr>Is the US a Democracy?</vt:lpstr>
    </vt:vector>
  </TitlesOfParts>
  <Company>Brunswick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Democracy vs. Communism</dc:title>
  <dc:creator>Courtney Brooke Rubio</dc:creator>
  <cp:lastModifiedBy>Courtney Brooke Rubio</cp:lastModifiedBy>
  <cp:revision>4</cp:revision>
  <cp:lastPrinted>2015-03-23T13:21:44Z</cp:lastPrinted>
  <dcterms:created xsi:type="dcterms:W3CDTF">2015-03-23T12:42:48Z</dcterms:created>
  <dcterms:modified xsi:type="dcterms:W3CDTF">2015-03-23T13:22:03Z</dcterms:modified>
</cp:coreProperties>
</file>